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8" r:id="rId2"/>
    <p:sldId id="265" r:id="rId3"/>
    <p:sldId id="264" r:id="rId4"/>
    <p:sldId id="269" r:id="rId5"/>
    <p:sldId id="288" r:id="rId6"/>
    <p:sldId id="272" r:id="rId7"/>
    <p:sldId id="279" r:id="rId8"/>
    <p:sldId id="289" r:id="rId9"/>
    <p:sldId id="290" r:id="rId10"/>
    <p:sldId id="291" r:id="rId11"/>
    <p:sldId id="283" r:id="rId12"/>
    <p:sldId id="267" r:id="rId13"/>
    <p:sldId id="278" r:id="rId14"/>
    <p:sldId id="271" r:id="rId15"/>
    <p:sldId id="270" r:id="rId16"/>
    <p:sldId id="286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96" autoAdjust="0"/>
    <p:restoredTop sz="92814"/>
  </p:normalViewPr>
  <p:slideViewPr>
    <p:cSldViewPr snapToGrid="0" snapToObjects="1" showGuides="1">
      <p:cViewPr varScale="1">
        <p:scale>
          <a:sx n="78" d="100"/>
          <a:sy n="78" d="100"/>
        </p:scale>
        <p:origin x="13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7C5F3-D4AD-AD4C-A1E9-EFCD5A0CAF6B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E464-CD4C-9148-A6D9-3D50A971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Risk: having a narrowly defined hammer and looking for nails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4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9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Protocol oblivious </a:t>
            </a:r>
            <a:r>
              <a:rPr lang="en-US" dirty="0" err="1" smtClean="0"/>
              <a:t>datapath</a:t>
            </a:r>
            <a:r>
              <a:rPr lang="en-US" dirty="0" smtClean="0"/>
              <a:t> and high-level SDN programming can lead to substantial flexibility and efficiency in network control and coordination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8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Inconsistent</a:t>
            </a:r>
            <a:r>
              <a:rPr lang="en-US" altLang="zh-CN" baseline="0" dirty="0" smtClean="0"/>
              <a:t> state is a key source of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low rate, unreliable, nodes are highly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0E464-CD4C-9148-A6D9-3D50A9711A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4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Slide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194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548"/>
            <a:ext cx="8229600" cy="326661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3000x22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2E23B-6B70-3B42-951C-4B349D68A5BE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62B2F-F6F8-AB4C-936B-BE513CDCB0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89857" y="2906713"/>
            <a:ext cx="8490857" cy="1500187"/>
          </a:xfrm>
        </p:spPr>
        <p:txBody>
          <a:bodyPr>
            <a:normAutofit fontScale="62500" lnSpcReduction="20000"/>
          </a:bodyPr>
          <a:lstStyle/>
          <a:p>
            <a:r>
              <a:rPr lang="en-US" sz="5800" b="1" dirty="0" smtClean="0">
                <a:solidFill>
                  <a:schemeClr val="tx1"/>
                </a:solidFill>
              </a:rPr>
              <a:t>Toward SDN for Tactical Edge Networks</a:t>
            </a:r>
            <a:br>
              <a:rPr lang="en-US" sz="5800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/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>Y. Richard Yang</a:t>
            </a:r>
            <a:br>
              <a:rPr lang="en-US" sz="4000" b="1" dirty="0" smtClean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>Yale University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26783"/>
            <a:ext cx="8229600" cy="883436"/>
          </a:xfrm>
        </p:spPr>
        <p:txBody>
          <a:bodyPr>
            <a:noAutofit/>
          </a:bodyPr>
          <a:lstStyle/>
          <a:p>
            <a:r>
              <a:rPr lang="en-US" sz="3200" dirty="0" smtClean="0"/>
              <a:t>Potential Way Forward: CR Channel-Adaptive Control and Programming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79912" y="4601822"/>
            <a:ext cx="3575957" cy="1469571"/>
            <a:chOff x="1550872" y="4523015"/>
            <a:chExt cx="5505427" cy="146957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0872" y="4523015"/>
              <a:ext cx="5505427" cy="1469571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760950" y="4781415"/>
              <a:ext cx="343722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/>
                <a:t>Tactical </a:t>
              </a:r>
              <a:r>
                <a:rPr lang="en-US" sz="2000" dirty="0" err="1" smtClean="0"/>
                <a:t>EdgeNet</a:t>
              </a:r>
              <a:r>
                <a:rPr lang="en-US" sz="2000" dirty="0" smtClean="0"/>
                <a:t> Resources </a:t>
              </a:r>
              <a:br>
                <a:rPr lang="en-US" sz="2000" dirty="0" smtClean="0"/>
              </a:br>
              <a:r>
                <a:rPr lang="en-US" sz="2000" dirty="0" smtClean="0"/>
                <a:t>(Network and </a:t>
              </a:r>
              <a:r>
                <a:rPr lang="en-US" sz="2000" dirty="0" err="1" smtClean="0"/>
                <a:t>Endhost</a:t>
              </a:r>
              <a:r>
                <a:rPr lang="en-US" sz="2000" dirty="0" smtClean="0"/>
                <a:t/>
              </a:r>
              <a:br>
                <a:rPr lang="en-US" sz="2000" dirty="0" smtClean="0"/>
              </a:br>
              <a:r>
                <a:rPr lang="en-US" sz="2000" dirty="0" smtClean="0"/>
                <a:t>Devices)</a:t>
              </a:r>
              <a:endParaRPr lang="en-US" sz="2000" dirty="0"/>
            </a:p>
          </p:txBody>
        </p:sp>
      </p:grpSp>
      <p:sp>
        <p:nvSpPr>
          <p:cNvPr id="23" name="Up-Down Arrow 22"/>
          <p:cNvSpPr/>
          <p:nvPr/>
        </p:nvSpPr>
        <p:spPr>
          <a:xfrm>
            <a:off x="4110254" y="3489738"/>
            <a:ext cx="461745" cy="111867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714591" y="2411227"/>
            <a:ext cx="3306602" cy="1078511"/>
            <a:chOff x="1550872" y="4393213"/>
            <a:chExt cx="5505427" cy="18247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0872" y="4393213"/>
              <a:ext cx="5505427" cy="182472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369515" y="4843910"/>
              <a:ext cx="18681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Control Plane</a:t>
              </a:r>
              <a:endParaRPr lang="en-US" sz="24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102" y="-43292"/>
            <a:ext cx="1717898" cy="1002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14" y="3386386"/>
            <a:ext cx="3467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 Controlled mobility/asset</a:t>
            </a:r>
            <a:br>
              <a:rPr lang="en-US" sz="2000" dirty="0" smtClean="0"/>
            </a:br>
            <a:r>
              <a:rPr lang="en-US" sz="2000" dirty="0" smtClean="0"/>
              <a:t>to increase CR channel capacity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714" y="4071947"/>
            <a:ext cx="3461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 Control channel embedding in</a:t>
            </a:r>
            <a:br>
              <a:rPr lang="en-US" sz="2000" dirty="0" smtClean="0"/>
            </a:br>
            <a:r>
              <a:rPr lang="en-US" sz="2000" dirty="0" smtClean="0"/>
              <a:t>data </a:t>
            </a:r>
            <a:r>
              <a:rPr lang="en-US" sz="2000" dirty="0" smtClean="0"/>
              <a:t>channel </a:t>
            </a:r>
            <a:r>
              <a:rPr lang="en-US" sz="2000" dirty="0" smtClean="0"/>
              <a:t>(aka fate sharing)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9690" y="3320277"/>
            <a:ext cx="3922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Approximate/coarse-grained CC (aka global + local CC)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714" y="2559727"/>
            <a:ext cx="2245557" cy="782637"/>
            <a:chOff x="59714" y="2559727"/>
            <a:chExt cx="2245557" cy="782637"/>
          </a:xfrm>
        </p:grpSpPr>
        <p:sp>
          <p:nvSpPr>
            <p:cNvPr id="15" name="Up Arrow 14"/>
            <p:cNvSpPr/>
            <p:nvPr/>
          </p:nvSpPr>
          <p:spPr>
            <a:xfrm>
              <a:off x="59714" y="2559727"/>
              <a:ext cx="397486" cy="782637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024" y="2813214"/>
              <a:ext cx="1976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Increase capacity</a:t>
              </a:r>
              <a:endParaRPr lang="en-US" sz="2000" dirty="0" smtClean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48810" y="2559163"/>
            <a:ext cx="2335476" cy="782637"/>
            <a:chOff x="6748810" y="2559163"/>
            <a:chExt cx="2335476" cy="782637"/>
          </a:xfrm>
        </p:grpSpPr>
        <p:sp>
          <p:nvSpPr>
            <p:cNvPr id="18" name="Up Arrow 17"/>
            <p:cNvSpPr/>
            <p:nvPr/>
          </p:nvSpPr>
          <p:spPr>
            <a:xfrm rot="10800000">
              <a:off x="8686800" y="2559163"/>
              <a:ext cx="397486" cy="782637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48810" y="2750426"/>
              <a:ext cx="20648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Decrease demand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447" y="480554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 </a:t>
            </a:r>
            <a:r>
              <a:rPr lang="mr-IN" sz="2000" dirty="0" smtClean="0"/>
              <a:t>…</a:t>
            </a: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063361" y="3946993"/>
            <a:ext cx="426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CRC adaptive realization (SR, C, OD)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63360" y="4347103"/>
            <a:ext cx="4260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Opportunistic CC benefits injection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89359" y="475224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 </a:t>
            </a:r>
            <a:r>
              <a:rPr lang="mr-IN" sz="2000" dirty="0" smtClean="0"/>
              <a:t>…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6232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7378"/>
            <a:ext cx="8229600" cy="399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Control-Resource channel can indeed be a key choking point, but </a:t>
            </a:r>
            <a:r>
              <a:rPr lang="en-US" dirty="0" smtClean="0"/>
              <a:t>bypass can </a:t>
            </a:r>
            <a:r>
              <a:rPr lang="en-US" dirty="0" smtClean="0"/>
              <a:t>exist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Key next step is to develop </a:t>
            </a:r>
            <a:br>
              <a:rPr lang="en-US" dirty="0" smtClean="0"/>
            </a:br>
            <a:r>
              <a:rPr lang="en-US" dirty="0" smtClean="0"/>
              <a:t>better understanding of the </a:t>
            </a:r>
            <a:br>
              <a:rPr lang="en-US" dirty="0" smtClean="0"/>
            </a:br>
            <a:r>
              <a:rPr lang="en-US" dirty="0" smtClean="0"/>
              <a:t>limit (aka SDN CR Capacity </a:t>
            </a:r>
            <a:br>
              <a:rPr lang="en-US" dirty="0" smtClean="0"/>
            </a:br>
            <a:r>
              <a:rPr lang="en-US" dirty="0" smtClean="0"/>
              <a:t>Theorem), evaluate the limit </a:t>
            </a:r>
            <a:br>
              <a:rPr lang="en-US" dirty="0" smtClean="0"/>
            </a:br>
            <a:r>
              <a:rPr lang="en-US" dirty="0" smtClean="0"/>
              <a:t>for key deployment settings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303335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Statement (</a:t>
            </a:r>
            <a:r>
              <a:rPr lang="en-US" dirty="0" smtClean="0"/>
              <a:t>II)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812971" y="5372097"/>
            <a:ext cx="3102429" cy="16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812970" y="3519871"/>
            <a:ext cx="1" cy="1884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273595" y="5414911"/>
            <a:ext cx="183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demand/capacity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951762" y="3720865"/>
            <a:ext cx="2245177" cy="1508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382532" y="3150539"/>
            <a:ext cx="86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Benefit</a:t>
            </a:r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43596" y="3601081"/>
            <a:ext cx="2253343" cy="1708762"/>
          </a:xfrm>
          <a:custGeom>
            <a:avLst/>
            <a:gdLst>
              <a:gd name="connsiteX0" fmla="*/ 0 w 2220686"/>
              <a:gd name="connsiteY0" fmla="*/ 63076 h 1761248"/>
              <a:gd name="connsiteX1" fmla="*/ 930728 w 2220686"/>
              <a:gd name="connsiteY1" fmla="*/ 161048 h 1761248"/>
              <a:gd name="connsiteX2" fmla="*/ 1600200 w 2220686"/>
              <a:gd name="connsiteY2" fmla="*/ 1451005 h 1761248"/>
              <a:gd name="connsiteX3" fmla="*/ 2220686 w 2220686"/>
              <a:gd name="connsiteY3" fmla="*/ 1761248 h 1761248"/>
              <a:gd name="connsiteX0" fmla="*/ 0 w 2253343"/>
              <a:gd name="connsiteY0" fmla="*/ 33984 h 1830127"/>
              <a:gd name="connsiteX1" fmla="*/ 963385 w 2253343"/>
              <a:gd name="connsiteY1" fmla="*/ 229927 h 1830127"/>
              <a:gd name="connsiteX2" fmla="*/ 1632857 w 2253343"/>
              <a:gd name="connsiteY2" fmla="*/ 1519884 h 1830127"/>
              <a:gd name="connsiteX3" fmla="*/ 2253343 w 2253343"/>
              <a:gd name="connsiteY3" fmla="*/ 1830127 h 1830127"/>
              <a:gd name="connsiteX0" fmla="*/ 0 w 2253343"/>
              <a:gd name="connsiteY0" fmla="*/ 30157 h 1826300"/>
              <a:gd name="connsiteX1" fmla="*/ 1257300 w 2253343"/>
              <a:gd name="connsiteY1" fmla="*/ 243645 h 1826300"/>
              <a:gd name="connsiteX2" fmla="*/ 1632857 w 2253343"/>
              <a:gd name="connsiteY2" fmla="*/ 1516057 h 1826300"/>
              <a:gd name="connsiteX3" fmla="*/ 2253343 w 2253343"/>
              <a:gd name="connsiteY3" fmla="*/ 1826300 h 1826300"/>
              <a:gd name="connsiteX0" fmla="*/ 0 w 2253343"/>
              <a:gd name="connsiteY0" fmla="*/ 38477 h 1834620"/>
              <a:gd name="connsiteX1" fmla="*/ 865414 w 2253343"/>
              <a:gd name="connsiteY1" fmla="*/ 216876 h 1834620"/>
              <a:gd name="connsiteX2" fmla="*/ 1632857 w 2253343"/>
              <a:gd name="connsiteY2" fmla="*/ 1524377 h 1834620"/>
              <a:gd name="connsiteX3" fmla="*/ 2253343 w 2253343"/>
              <a:gd name="connsiteY3" fmla="*/ 1834620 h 1834620"/>
              <a:gd name="connsiteX0" fmla="*/ 0 w 2253343"/>
              <a:gd name="connsiteY0" fmla="*/ 39874 h 1836017"/>
              <a:gd name="connsiteX1" fmla="*/ 865414 w 2253343"/>
              <a:gd name="connsiteY1" fmla="*/ 218273 h 1836017"/>
              <a:gd name="connsiteX2" fmla="*/ 1240971 w 2253343"/>
              <a:gd name="connsiteY2" fmla="*/ 1560863 h 1836017"/>
              <a:gd name="connsiteX3" fmla="*/ 2253343 w 2253343"/>
              <a:gd name="connsiteY3" fmla="*/ 1836017 h 183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3343" h="1836017">
                <a:moveTo>
                  <a:pt x="0" y="39874"/>
                </a:moveTo>
                <a:cubicBezTo>
                  <a:pt x="332014" y="-26801"/>
                  <a:pt x="658586" y="-35225"/>
                  <a:pt x="865414" y="218273"/>
                </a:cubicBezTo>
                <a:cubicBezTo>
                  <a:pt x="1072243" y="471771"/>
                  <a:pt x="1009649" y="1291239"/>
                  <a:pt x="1240971" y="1560863"/>
                </a:cubicBezTo>
                <a:cubicBezTo>
                  <a:pt x="1472293" y="1830487"/>
                  <a:pt x="2253343" y="1836017"/>
                  <a:pt x="2253343" y="1836017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0413" y="3644900"/>
            <a:ext cx="7772400" cy="1362075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Why Logically Centralized Control?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9008"/>
            <a:ext cx="3897783" cy="271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2514" y="1889031"/>
            <a:ext cx="3118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Inconsistent state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67805" y="1889031"/>
            <a:ext cx="3118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Arrow’s Impossibility Theorem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Data </a:t>
            </a:r>
            <a:r>
              <a:rPr lang="en-US" sz="3200" dirty="0" smtClean="0"/>
              <a:t>Path </a:t>
            </a:r>
            <a:r>
              <a:rPr lang="en-US" sz="3200" dirty="0"/>
              <a:t>Abstraction </a:t>
            </a:r>
            <a:r>
              <a:rPr lang="en-US" sz="3200" dirty="0" smtClean="0"/>
              <a:t>(</a:t>
            </a:r>
            <a:r>
              <a:rPr lang="en-US" sz="3200" dirty="0" err="1" smtClean="0"/>
              <a:t>OpenFlow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85" y="1783830"/>
            <a:ext cx="6671672" cy="301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5679" y="4878488"/>
            <a:ext cx="5824134" cy="17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Data Store Abstraction (YANG)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8" y="1632857"/>
            <a:ext cx="7744064" cy="47317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618" y="6246047"/>
            <a:ext cx="7942627" cy="320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https://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wiki.opendaylight.org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/view/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OpenDaylight_Controller:Architectural_Framework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96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14"/>
          <p:cNvSpPr>
            <a:spLocks noChangeArrowheads="1"/>
          </p:cNvSpPr>
          <p:nvPr/>
        </p:nvSpPr>
        <p:spPr bwMode="auto">
          <a:xfrm>
            <a:off x="135153" y="3745720"/>
            <a:ext cx="8921743" cy="128739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43500" y="5059775"/>
            <a:ext cx="1708333" cy="83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14"/>
          <p:cNvSpPr>
            <a:spLocks noChangeArrowheads="1"/>
          </p:cNvSpPr>
          <p:nvPr/>
        </p:nvSpPr>
        <p:spPr bwMode="auto">
          <a:xfrm>
            <a:off x="4896620" y="3866591"/>
            <a:ext cx="2546925" cy="10318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Magellan Program to Command and Control</a:t>
            </a:r>
          </a:p>
        </p:txBody>
      </p:sp>
      <p:sp>
        <p:nvSpPr>
          <p:cNvPr id="4" name="Rectangle 114"/>
          <p:cNvSpPr>
            <a:spLocks noChangeArrowheads="1"/>
          </p:cNvSpPr>
          <p:nvPr/>
        </p:nvSpPr>
        <p:spPr bwMode="auto">
          <a:xfrm>
            <a:off x="102946" y="2642049"/>
            <a:ext cx="8964854" cy="84517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kern="0" baseline="0" dirty="0" err="1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2193061" y="2784536"/>
            <a:ext cx="754149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IR</a:t>
            </a:r>
          </a:p>
        </p:txBody>
      </p:sp>
      <p:sp>
        <p:nvSpPr>
          <p:cNvPr id="6" name="Oval 5"/>
          <p:cNvSpPr/>
          <p:nvPr/>
        </p:nvSpPr>
        <p:spPr>
          <a:xfrm>
            <a:off x="255478" y="2784536"/>
            <a:ext cx="1418903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Compile</a:t>
            </a:r>
          </a:p>
        </p:txBody>
      </p:sp>
      <p:sp>
        <p:nvSpPr>
          <p:cNvPr id="7" name="Oval 6"/>
          <p:cNvSpPr/>
          <p:nvPr/>
        </p:nvSpPr>
        <p:spPr>
          <a:xfrm>
            <a:off x="3502049" y="2784536"/>
            <a:ext cx="1528150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 err="1" smtClean="0"/>
              <a:t>Analyze&amp;Optimize</a:t>
            </a:r>
            <a:endParaRPr lang="en-US" sz="1800" baseline="0" dirty="0"/>
          </a:p>
        </p:txBody>
      </p:sp>
      <p:cxnSp>
        <p:nvCxnSpPr>
          <p:cNvPr id="8" name="Straight Arrow Connector 7"/>
          <p:cNvCxnSpPr>
            <a:stCxn id="5" idx="6"/>
          </p:cNvCxnSpPr>
          <p:nvPr/>
        </p:nvCxnSpPr>
        <p:spPr>
          <a:xfrm>
            <a:off x="1608403" y="3045891"/>
            <a:ext cx="584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47209" y="3045891"/>
            <a:ext cx="554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69534" y="3025471"/>
            <a:ext cx="5865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04722" y="2784536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dirty="0"/>
              <a:t>Code Gen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01380" y="3043634"/>
            <a:ext cx="803342" cy="2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911272" y="4112024"/>
            <a:ext cx="1262714" cy="522709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Rules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759551" y="4126491"/>
            <a:ext cx="1424504" cy="52270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 smtClean="0"/>
              <a:t>Update</a:t>
            </a:r>
            <a:endParaRPr lang="en-US" sz="1800" baseline="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 flipV="1">
            <a:off x="2154700" y="4386079"/>
            <a:ext cx="604851" cy="1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14"/>
          <p:cNvSpPr>
            <a:spLocks noChangeArrowheads="1"/>
          </p:cNvSpPr>
          <p:nvPr/>
        </p:nvSpPr>
        <p:spPr bwMode="auto">
          <a:xfrm>
            <a:off x="5588888" y="2784538"/>
            <a:ext cx="1262945" cy="612192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Datapath</a:t>
            </a: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/>
            </a:r>
            <a:b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</a:b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Design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135154" y="1758430"/>
            <a:ext cx="1913881" cy="67080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“Oracle</a:t>
            </a:r>
            <a:r>
              <a:rPr lang="en-US" altLang="zh-CN" sz="2000" kern="0" baseline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” Program</a:t>
            </a:r>
            <a:endParaRPr lang="en-US" altLang="zh-CN" sz="20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3970901" y="1811256"/>
            <a:ext cx="586561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dirty="0"/>
              <a:t>DB</a:t>
            </a:r>
          </a:p>
        </p:txBody>
      </p:sp>
      <p:cxnSp>
        <p:nvCxnSpPr>
          <p:cNvPr id="21" name="Straight Arrow Connector 20"/>
          <p:cNvCxnSpPr>
            <a:stCxn id="19" idx="3"/>
            <a:endCxn id="7" idx="0"/>
          </p:cNvCxnSpPr>
          <p:nvPr/>
        </p:nvCxnSpPr>
        <p:spPr>
          <a:xfrm>
            <a:off x="4264182" y="2408637"/>
            <a:ext cx="1942" cy="375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77244" y="5072982"/>
            <a:ext cx="959627" cy="866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5042522" y="4411186"/>
            <a:ext cx="2218749" cy="337847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baseline="0" dirty="0" err="1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onDemand</a:t>
            </a:r>
            <a:r>
              <a:rPr lang="en-US" altLang="zh-CN" kern="0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800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Handler</a:t>
            </a:r>
            <a:endParaRPr lang="en-US" altLang="zh-CN" sz="1800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532446" y="3307245"/>
            <a:ext cx="684530" cy="601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114"/>
          <p:cNvSpPr>
            <a:spLocks noChangeArrowheads="1"/>
          </p:cNvSpPr>
          <p:nvPr/>
        </p:nvSpPr>
        <p:spPr bwMode="auto">
          <a:xfrm>
            <a:off x="5042522" y="3976351"/>
            <a:ext cx="2218749" cy="338873"/>
          </a:xfrm>
          <a:prstGeom prst="rect">
            <a:avLst/>
          </a:prstGeom>
          <a:solidFill>
            <a:srgbClr val="616C4B"/>
          </a:solidFill>
          <a:ln w="19050">
            <a:noFill/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105535" tIns="52768" rIns="105535" bIns="52768" anchor="ctr"/>
          <a:lstStyle/>
          <a:p>
            <a:pPr algn="ctr" defTabSz="106827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baseline="0" dirty="0" smtClea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Batch Explorer</a:t>
            </a:r>
            <a:endParaRPr lang="en-US" altLang="zh-CN" kern="0" baseline="0" dirty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Straight Arrow Connector 28"/>
          <p:cNvCxnSpPr>
            <a:stCxn id="37" idx="1"/>
            <a:endCxn id="14" idx="6"/>
          </p:cNvCxnSpPr>
          <p:nvPr/>
        </p:nvCxnSpPr>
        <p:spPr>
          <a:xfrm flipH="1">
            <a:off x="4184055" y="4382505"/>
            <a:ext cx="712565" cy="5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335674" y="3227591"/>
            <a:ext cx="81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Offline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343974" y="4741015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Online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940" y="5498024"/>
            <a:ext cx="3403535" cy="1128072"/>
          </a:xfrm>
          <a:prstGeom prst="rect">
            <a:avLst/>
          </a:prstGeom>
        </p:spPr>
      </p:pic>
      <p:cxnSp>
        <p:nvCxnSpPr>
          <p:cNvPr id="68" name="Straight Arrow Connector 67"/>
          <p:cNvCxnSpPr>
            <a:endCxn id="6" idx="0"/>
          </p:cNvCxnSpPr>
          <p:nvPr/>
        </p:nvCxnSpPr>
        <p:spPr>
          <a:xfrm>
            <a:off x="964929" y="2468491"/>
            <a:ext cx="1" cy="316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31228" y="5738894"/>
            <a:ext cx="2217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Network and </a:t>
            </a:r>
            <a:r>
              <a:rPr lang="en-US" dirty="0" err="1" smtClean="0"/>
              <a:t>Endhost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34" name="Can 33"/>
          <p:cNvSpPr/>
          <p:nvPr/>
        </p:nvSpPr>
        <p:spPr>
          <a:xfrm>
            <a:off x="7871713" y="4072763"/>
            <a:ext cx="714730" cy="597381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aseline="0" smtClean="0"/>
              <a:t>Net</a:t>
            </a:r>
            <a:br>
              <a:rPr lang="en-US" sz="1600" baseline="0" smtClean="0"/>
            </a:br>
            <a:r>
              <a:rPr lang="en-US" sz="1600" baseline="0" smtClean="0"/>
              <a:t>State</a:t>
            </a:r>
            <a:endParaRPr lang="en-US" sz="1600" baseline="0" dirty="0"/>
          </a:p>
        </p:txBody>
      </p:sp>
      <p:cxnSp>
        <p:nvCxnSpPr>
          <p:cNvPr id="36" name="Straight Arrow Connector 35"/>
          <p:cNvCxnSpPr>
            <a:stCxn id="34" idx="2"/>
            <a:endCxn id="37" idx="3"/>
          </p:cNvCxnSpPr>
          <p:nvPr/>
        </p:nvCxnSpPr>
        <p:spPr>
          <a:xfrm flipH="1">
            <a:off x="7443545" y="4371454"/>
            <a:ext cx="428168" cy="11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4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Network Forwarding as Caching Lookup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25413" y="1649186"/>
            <a:ext cx="8856662" cy="4969330"/>
          </a:xfrm>
        </p:spPr>
        <p:txBody>
          <a:bodyPr/>
          <a:lstStyle/>
          <a:p>
            <a:r>
              <a:rPr lang="en-US" dirty="0" smtClean="0">
                <a:cs typeface="Menlo Regular"/>
              </a:rPr>
              <a:t>Central control function consists of a sequence of instructions I</a:t>
            </a:r>
            <a:r>
              <a:rPr lang="en-US" baseline="-25000" dirty="0" smtClean="0">
                <a:cs typeface="Menlo Regular"/>
              </a:rPr>
              <a:t>1</a:t>
            </a:r>
            <a:r>
              <a:rPr lang="en-US" dirty="0" smtClean="0">
                <a:cs typeface="Menlo Regular"/>
              </a:rPr>
              <a:t>, I</a:t>
            </a:r>
            <a:r>
              <a:rPr lang="en-US" baseline="-25000" dirty="0" smtClean="0">
                <a:cs typeface="Menlo Regular"/>
              </a:rPr>
              <a:t>2</a:t>
            </a:r>
            <a:r>
              <a:rPr lang="en-US" dirty="0" smtClean="0">
                <a:cs typeface="Menlo Regular"/>
              </a:rPr>
              <a:t>, </a:t>
            </a:r>
            <a:r>
              <a:rPr lang="is-IS" dirty="0" smtClean="0">
                <a:cs typeface="Menlo Regular"/>
              </a:rPr>
              <a:t>…, I</a:t>
            </a:r>
            <a:r>
              <a:rPr lang="is-IS" baseline="-25000" dirty="0" smtClean="0">
                <a:cs typeface="Menlo Regular"/>
              </a:rPr>
              <a:t>n</a:t>
            </a:r>
            <a:endParaRPr lang="en-US" dirty="0">
              <a:cs typeface="Menlo Regular"/>
            </a:endParaRPr>
          </a:p>
          <a:p>
            <a:r>
              <a:rPr lang="en-US" dirty="0" smtClean="0">
                <a:cs typeface="Menlo Regular"/>
                <a:sym typeface="Menlo Regular" charset="0"/>
              </a:rPr>
              <a:t>Each </a:t>
            </a:r>
            <a:r>
              <a:rPr lang="en-US" dirty="0">
                <a:cs typeface="Menlo Regular"/>
                <a:sym typeface="Menlo Regular" charset="0"/>
              </a:rPr>
              <a:t>instruction </a:t>
            </a:r>
            <a:r>
              <a:rPr lang="en-US" dirty="0" smtClean="0">
                <a:cs typeface="Menlo Regular"/>
                <a:sym typeface="Menlo Regular" charset="0"/>
              </a:rPr>
              <a:t>I is </a:t>
            </a:r>
            <a:r>
              <a:rPr lang="en-US" dirty="0">
                <a:cs typeface="Menlo Regular"/>
                <a:sym typeface="Menlo Regular" charset="0"/>
              </a:rPr>
              <a:t>a mapping from input variable states to output variable </a:t>
            </a:r>
            <a:r>
              <a:rPr lang="en-US" dirty="0" smtClean="0">
                <a:cs typeface="Menlo Regular"/>
                <a:sym typeface="Menlo Regular" charset="0"/>
              </a:rPr>
              <a:t>states</a:t>
            </a:r>
            <a:endParaRPr lang="en-US" dirty="0">
              <a:cs typeface="Menlo Regular"/>
              <a:sym typeface="Menlo Regular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55157"/>
              </p:ext>
            </p:extLst>
          </p:nvPr>
        </p:nvGraphicFramePr>
        <p:xfrm>
          <a:off x="1123671" y="3873806"/>
          <a:ext cx="6795058" cy="13480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05989"/>
                <a:gridCol w="1505989"/>
                <a:gridCol w="1891540"/>
                <a:gridCol w="1891540"/>
              </a:tblGrid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1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2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InVar</a:t>
                      </a:r>
                      <a:r>
                        <a:rPr lang="en-US" sz="1600" dirty="0" smtClean="0"/>
                        <a:t>(I)</a:t>
                      </a:r>
                      <a:r>
                        <a:rPr lang="en-US" sz="16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OutVar</a:t>
                      </a:r>
                      <a:r>
                        <a:rPr lang="en-US" sz="1600" dirty="0" smtClean="0"/>
                        <a:t>(I)</a:t>
                      </a:r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OutVar</a:t>
                      </a:r>
                      <a:r>
                        <a:rPr lang="en-US" sz="1600" dirty="0" smtClean="0"/>
                        <a:t>(I)=I(1,1,1)</a:t>
                      </a:r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is-I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37007">
                <a:tc>
                  <a:txBody>
                    <a:bodyPr/>
                    <a:lstStyle/>
                    <a:p>
                      <a:pPr algn="ctr"/>
                      <a:r>
                        <a:rPr lang="is-I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4064000" y="5627916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I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 bwMode="auto">
          <a:xfrm>
            <a:off x="3358444" y="5585583"/>
            <a:ext cx="839467" cy="176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endCxn id="8" idx="2"/>
          </p:cNvCxnSpPr>
          <p:nvPr/>
        </p:nvCxnSpPr>
        <p:spPr bwMode="auto">
          <a:xfrm>
            <a:off x="3386667" y="6065360"/>
            <a:ext cx="677333" cy="197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8" idx="3"/>
          </p:cNvCxnSpPr>
          <p:nvPr/>
        </p:nvCxnSpPr>
        <p:spPr bwMode="auto">
          <a:xfrm flipV="1">
            <a:off x="3330222" y="6408405"/>
            <a:ext cx="867689" cy="249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992512" y="6090760"/>
            <a:ext cx="677333" cy="197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2498535" y="5275194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(I)</a:t>
            </a:r>
            <a:r>
              <a:rPr lang="en-US" sz="16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23935" y="5766260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2535224" y="6327882"/>
            <a:ext cx="92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/>
              <a:t>InVar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400352" y="5678771"/>
            <a:ext cx="1013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aseline="0" dirty="0" err="1" smtClean="0"/>
              <a:t>OutVar</a:t>
            </a:r>
            <a:r>
              <a:rPr lang="en-US" sz="1600" baseline="0" dirty="0"/>
              <a:t>(I</a:t>
            </a:r>
            <a:r>
              <a:rPr lang="en-US" sz="1600" baseline="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367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9" y="1684574"/>
            <a:ext cx="7853235" cy="49643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What is </a:t>
            </a:r>
            <a:r>
              <a:rPr lang="en-US" sz="3200" dirty="0" smtClean="0"/>
              <a:t>SDN?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69474" y="1653199"/>
            <a:ext cx="505355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eparation </a:t>
            </a:r>
            <a:r>
              <a:rPr lang="en-US" sz="2400" dirty="0"/>
              <a:t>of data and control </a:t>
            </a:r>
            <a:r>
              <a:rPr lang="en-US" sz="2400" dirty="0" smtClean="0"/>
              <a:t>paths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Logically </a:t>
            </a:r>
            <a:r>
              <a:rPr lang="en-US" sz="2400" dirty="0"/>
              <a:t>centralized control </a:t>
            </a:r>
            <a:r>
              <a:rPr lang="en-US" sz="2400" dirty="0" smtClean="0"/>
              <a:t>plan</a:t>
            </a:r>
          </a:p>
          <a:p>
            <a:pPr marL="342900" indent="-342900">
              <a:buFont typeface="Arial" charset="0"/>
              <a:buChar char="•"/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marL="342900" indent="-342900">
              <a:buAutoNum type="arabicParenBoth"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57415"/>
            <a:ext cx="8229600" cy="735414"/>
          </a:xfrm>
        </p:spPr>
        <p:txBody>
          <a:bodyPr>
            <a:noAutofit/>
          </a:bodyPr>
          <a:lstStyle/>
          <a:p>
            <a:r>
              <a:rPr lang="en-US" sz="3200" dirty="0" smtClean="0"/>
              <a:t>A More General View of SDN: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C00000"/>
                </a:solidFill>
              </a:rPr>
              <a:t>Programmable Networks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76157" y="2768491"/>
            <a:ext cx="3788229" cy="3559628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/>
          <a:lstStyle/>
          <a:p>
            <a:pPr marL="342900" lvl="2" indent="-342900"/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Same deployed (physical) asset</a:t>
            </a:r>
          </a:p>
          <a:p>
            <a:pPr marL="342900" lvl="2" indent="-342900"/>
            <a:r>
              <a:rPr lang="en-US" altLang="ja-JP" sz="3200" dirty="0" smtClean="0">
                <a:ea typeface="ＭＳ Ｐゴシック" charset="0"/>
                <a:cs typeface="ＭＳ Ｐゴシック" charset="0"/>
              </a:rPr>
              <a:t>Programmability to</a:t>
            </a:r>
          </a:p>
          <a:p>
            <a:pPr marL="800100" lvl="3" indent="-342900"/>
            <a:r>
              <a:rPr lang="en-US" altLang="ja-JP" sz="2800" dirty="0" smtClean="0">
                <a:ea typeface="ＭＳ Ｐゴシック" charset="0"/>
                <a:cs typeface="ＭＳ Ｐゴシック" charset="0"/>
              </a:rPr>
              <a:t>provide more functions</a:t>
            </a:r>
          </a:p>
          <a:p>
            <a:pPr marL="800100" lvl="3" indent="-342900"/>
            <a:r>
              <a:rPr lang="en-US" altLang="ja-JP" sz="2800" dirty="0" smtClean="0">
                <a:ea typeface="ＭＳ Ｐゴシック" charset="0"/>
                <a:cs typeface="ＭＳ Ｐゴシック" charset="0"/>
              </a:rPr>
              <a:t>utilize asset more efficiently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72" y="2707411"/>
            <a:ext cx="2445727" cy="1599364"/>
          </a:xfrm>
          <a:prstGeom prst="rect">
            <a:avLst/>
          </a:prstGeom>
        </p:spPr>
      </p:pic>
      <p:sp>
        <p:nvSpPr>
          <p:cNvPr id="2" name="Vertical Scroll 1"/>
          <p:cNvSpPr/>
          <p:nvPr/>
        </p:nvSpPr>
        <p:spPr>
          <a:xfrm>
            <a:off x="3522398" y="2894452"/>
            <a:ext cx="1343516" cy="1175656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827" y="5171907"/>
            <a:ext cx="2087559" cy="13651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Plus 9"/>
          <p:cNvSpPr/>
          <p:nvPr/>
        </p:nvSpPr>
        <p:spPr>
          <a:xfrm>
            <a:off x="2564625" y="3037951"/>
            <a:ext cx="847836" cy="84115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746227" y="4463027"/>
            <a:ext cx="484632" cy="604157"/>
          </a:xfrm>
          <a:prstGeom prst="downArrow">
            <a:avLst>
              <a:gd name="adj1" fmla="val 50000"/>
              <a:gd name="adj2" fmla="val 466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7" y="5380836"/>
            <a:ext cx="860177" cy="9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SDN Progress as Programmability Progress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44821" y="3370027"/>
            <a:ext cx="8307295" cy="1740812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2199" y="4304520"/>
            <a:ext cx="1374589" cy="660046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Network</a:t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State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78824" y="3884292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Model/</a:t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810" y="3500659"/>
            <a:ext cx="1401733" cy="64879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Service</a:t>
            </a:r>
            <a:r>
              <a:rPr lang="en-US" baseline="0" dirty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/</a:t>
            </a: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baseline="0" noProof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Policy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99528" y="3604919"/>
            <a:ext cx="2913529" cy="1359647"/>
          </a:xfrm>
          <a:prstGeom prst="rect">
            <a:avLst/>
          </a:prstGeom>
          <a:noFill/>
          <a:ln w="3175" cap="flat" cmpd="sng" algn="ctr">
            <a:solidFill>
              <a:srgbClr val="F79646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71342" y="3887280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aseline="0" dirty="0" err="1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Datapath</a:t>
            </a: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/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Model/</a:t>
            </a:r>
            <a:b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18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50032" y="4534407"/>
            <a:ext cx="3588651" cy="1321530"/>
            <a:chOff x="2128153" y="4216547"/>
            <a:chExt cx="3588651" cy="1321530"/>
          </a:xfrm>
        </p:grpSpPr>
        <p:cxnSp>
          <p:nvCxnSpPr>
            <p:cNvPr id="12" name="Straight Arrow Connector 11"/>
            <p:cNvCxnSpPr>
              <a:stCxn id="17" idx="0"/>
            </p:cNvCxnSpPr>
            <p:nvPr/>
          </p:nvCxnSpPr>
          <p:spPr bwMode="auto">
            <a:xfrm flipH="1" flipV="1">
              <a:off x="2128153" y="4378668"/>
              <a:ext cx="1809516" cy="115940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3" name="Straight Arrow Connector 12"/>
            <p:cNvCxnSpPr>
              <a:stCxn id="18" idx="0"/>
            </p:cNvCxnSpPr>
            <p:nvPr/>
          </p:nvCxnSpPr>
          <p:spPr bwMode="auto">
            <a:xfrm flipH="1" flipV="1">
              <a:off x="2168687" y="4216547"/>
              <a:ext cx="3548117" cy="1321530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4157958" y="4692436"/>
            <a:ext cx="3596091" cy="1204504"/>
            <a:chOff x="4236079" y="4374576"/>
            <a:chExt cx="3596091" cy="1204504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flipH="1">
              <a:off x="4236079" y="4374576"/>
              <a:ext cx="2203573" cy="116350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>
              <a:off x="5856945" y="4377564"/>
              <a:ext cx="1975225" cy="1201516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702" y="5855937"/>
            <a:ext cx="1445692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5837" y="5855937"/>
            <a:ext cx="1445692" cy="609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823405" y="3766493"/>
            <a:ext cx="1165411" cy="808144"/>
          </a:xfrm>
          <a:prstGeom prst="rect">
            <a:avLst/>
          </a:prstGeom>
          <a:gradFill rotWithShape="1">
            <a:gsLst>
              <a:gs pos="0">
                <a:srgbClr val="9E9273">
                  <a:tint val="100000"/>
                  <a:shade val="100000"/>
                  <a:satMod val="130000"/>
                </a:srgbClr>
              </a:gs>
              <a:gs pos="100000">
                <a:srgbClr val="9E927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tIns="1828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Program</a:t>
            </a:r>
            <a:b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</a:br>
            <a:r>
              <a:rPr lang="en-US" altLang="zh-CN" sz="2000" baseline="0" dirty="0" smtClean="0">
                <a:solidFill>
                  <a:srgbClr val="000090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rPr>
              <a:t>Logic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063543" y="3615410"/>
            <a:ext cx="1759862" cy="555155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988816" y="4156128"/>
            <a:ext cx="614776" cy="14437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2077055" y="4170565"/>
            <a:ext cx="1746350" cy="363842"/>
          </a:xfrm>
          <a:prstGeom prst="straightConnector1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5" name="Rounded Rectangular Callout 24"/>
          <p:cNvSpPr/>
          <p:nvPr/>
        </p:nvSpPr>
        <p:spPr>
          <a:xfrm>
            <a:off x="6537834" y="1917671"/>
            <a:ext cx="1442783" cy="1016300"/>
          </a:xfrm>
          <a:prstGeom prst="wedgeRoundRectCallout">
            <a:avLst>
              <a:gd name="adj1" fmla="val -50790"/>
              <a:gd name="adj2" fmla="val 13817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OpenFlow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=&gt;</a:t>
            </a:r>
            <a:br>
              <a:rPr lang="en-US" sz="2000" dirty="0" smtClean="0"/>
            </a:br>
            <a:r>
              <a:rPr lang="en-US" sz="2000" dirty="0" smtClean="0"/>
              <a:t>P4/POF</a:t>
            </a:r>
            <a:endParaRPr lang="en-US" sz="20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228601" y="5241471"/>
            <a:ext cx="2185254" cy="1228933"/>
          </a:xfrm>
          <a:prstGeom prst="wedgeRoundRectCallout">
            <a:avLst>
              <a:gd name="adj1" fmla="val 86318"/>
              <a:gd name="adj2" fmla="val -2819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Distributed Comp</a:t>
            </a:r>
            <a:br>
              <a:rPr lang="en-US" sz="2000" dirty="0" smtClean="0"/>
            </a:br>
            <a:r>
              <a:rPr lang="en-US" sz="2000" dirty="0" smtClean="0"/>
              <a:t>=&gt;</a:t>
            </a:r>
            <a:br>
              <a:rPr lang="en-US" sz="2000" dirty="0" smtClean="0"/>
            </a:br>
            <a:r>
              <a:rPr lang="en-US" sz="2000" dirty="0" smtClean="0"/>
              <a:t>Logically Centralized Comp</a:t>
            </a:r>
            <a:endParaRPr lang="en-US" sz="2000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2841171" y="1896143"/>
            <a:ext cx="2937653" cy="1016300"/>
          </a:xfrm>
          <a:prstGeom prst="wedgeRoundRectCallout">
            <a:avLst>
              <a:gd name="adj1" fmla="val 842"/>
              <a:gd name="adj2" fmla="val 136570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Low-level Programming =&gt;</a:t>
            </a:r>
            <a:br>
              <a:rPr lang="en-US" sz="2000" dirty="0" smtClean="0"/>
            </a:br>
            <a:r>
              <a:rPr lang="en-US" sz="2000" dirty="0" smtClean="0"/>
              <a:t>High-level Programming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3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254348"/>
            <a:ext cx="8229600" cy="554037"/>
          </a:xfrm>
        </p:spPr>
        <p:txBody>
          <a:bodyPr>
            <a:noAutofit/>
          </a:bodyPr>
          <a:lstStyle/>
          <a:p>
            <a:r>
              <a:rPr lang="en-US" sz="2400" dirty="0" smtClean="0"/>
              <a:t>High-level SDN Programming Abstraction: Function Store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4929" y="2122713"/>
            <a:ext cx="3231083" cy="1077687"/>
          </a:xfrm>
          <a:prstGeom prst="rect">
            <a:avLst/>
          </a:prstGeom>
          <a:solidFill>
            <a:srgbClr val="4F81B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4" name="Document 3"/>
          <p:cNvSpPr/>
          <p:nvPr/>
        </p:nvSpPr>
        <p:spPr>
          <a:xfrm>
            <a:off x="473527" y="2333909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function</a:t>
            </a:r>
            <a:br>
              <a:rPr lang="en-US" sz="1200" dirty="0" smtClean="0">
                <a:solidFill>
                  <a:srgbClr val="C00000"/>
                </a:solidFill>
              </a:rPr>
            </a:br>
            <a:r>
              <a:rPr lang="en-US" sz="1200" dirty="0" smtClean="0">
                <a:solidFill>
                  <a:srgbClr val="C00000"/>
                </a:solidFill>
              </a:rPr>
              <a:t>instance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0" name="Shape 167"/>
          <p:cNvSpPr txBox="1">
            <a:spLocks/>
          </p:cNvSpPr>
          <p:nvPr/>
        </p:nvSpPr>
        <p:spPr>
          <a:xfrm>
            <a:off x="3688283" y="1918608"/>
            <a:ext cx="5259774" cy="464547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86868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rgbClr val="68686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86868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rgbClr val="68686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86868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rgbClr val="68686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86868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rgbClr val="68686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QoSRouting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Ipv4Address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Ipv4Address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requiredBw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lang="en-US" sz="1400" b="1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kern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mapToNode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topology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readTopology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endParaRPr kumimoji="0" lang="mr-I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pq.add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(!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pq.isEmpty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pq.pop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bw_src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 &lt;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requiredBw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failure</a:t>
            </a:r>
            <a:endParaRPr kumimoji="0" lang="mr-I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dstNode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writeRoute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dst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n.neighbors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e.bw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bw_src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 &gt;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bw_src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updateBw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e.bw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bw_src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7BBD"/>
              </a:buClr>
              <a:buSzPct val="100000"/>
              <a:buFont typeface="Calibri"/>
              <a:buNone/>
              <a:tabLst/>
              <a:defRPr/>
            </a:pP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failure</a:t>
            </a:r>
            <a:r>
              <a:rPr lang="en-US" sz="1400" b="1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mr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259283" y="3407138"/>
            <a:ext cx="3216729" cy="3156949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342900" lvl="2" indent="-342900"/>
            <a:r>
              <a:rPr lang="en-US" altLang="ja-JP" dirty="0" smtClean="0">
                <a:ea typeface="ＭＳ Ｐゴシック" charset="0"/>
                <a:cs typeface="ＭＳ Ｐゴシック" charset="0"/>
              </a:rPr>
              <a:t>Allow generic functions</a:t>
            </a:r>
          </a:p>
          <a:p>
            <a:pPr marL="342900" lvl="2" indent="-342900"/>
            <a:r>
              <a:rPr lang="en-US" altLang="ja-JP" dirty="0" smtClean="0">
                <a:ea typeface="ＭＳ Ｐゴシック" charset="0"/>
                <a:cs typeface="ＭＳ Ｐゴシック" charset="0"/>
              </a:rPr>
              <a:t>Automatically track data dependency</a:t>
            </a:r>
          </a:p>
          <a:p>
            <a:pPr marL="342900" lvl="2" indent="-342900"/>
            <a:r>
              <a:rPr lang="en-US" altLang="ja-JP" dirty="0" smtClean="0">
                <a:ea typeface="ＭＳ Ｐゴシック" charset="0"/>
                <a:cs typeface="ＭＳ Ｐゴシック" charset="0"/>
              </a:rPr>
              <a:t>Automatic clean up, reschedule,  and </a:t>
            </a:r>
            <a:br>
              <a:rPr lang="en-US" altLang="ja-JP" dirty="0" smtClean="0">
                <a:ea typeface="ＭＳ Ｐゴシック" charset="0"/>
                <a:cs typeface="ＭＳ Ｐゴシック" charset="0"/>
              </a:rPr>
            </a:br>
            <a:r>
              <a:rPr lang="en-US" altLang="ja-JP" dirty="0" smtClean="0">
                <a:ea typeface="ＭＳ Ｐゴシック" charset="0"/>
                <a:cs typeface="ＭＳ Ｐゴシック" charset="0"/>
              </a:rPr>
              <a:t>re-execute after dependent data changes (achieve intent)</a:t>
            </a:r>
          </a:p>
        </p:txBody>
      </p:sp>
      <p:sp>
        <p:nvSpPr>
          <p:cNvPr id="12" name="Document 11"/>
          <p:cNvSpPr/>
          <p:nvPr/>
        </p:nvSpPr>
        <p:spPr>
          <a:xfrm>
            <a:off x="1436912" y="2333908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function</a:t>
            </a:r>
            <a:br>
              <a:rPr lang="en-US" sz="1200" dirty="0" smtClean="0">
                <a:solidFill>
                  <a:srgbClr val="C00000"/>
                </a:solidFill>
              </a:rPr>
            </a:br>
            <a:r>
              <a:rPr lang="en-US" sz="1200" dirty="0" smtClean="0">
                <a:solidFill>
                  <a:srgbClr val="C00000"/>
                </a:solidFill>
              </a:rPr>
              <a:t>instance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3" name="Document 12"/>
          <p:cNvSpPr/>
          <p:nvPr/>
        </p:nvSpPr>
        <p:spPr>
          <a:xfrm>
            <a:off x="2481938" y="2333908"/>
            <a:ext cx="751115" cy="588905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function</a:t>
            </a:r>
            <a:br>
              <a:rPr lang="en-US" sz="1200" dirty="0" smtClean="0">
                <a:solidFill>
                  <a:srgbClr val="C00000"/>
                </a:solidFill>
              </a:rPr>
            </a:br>
            <a:r>
              <a:rPr lang="en-US" sz="1200" dirty="0" smtClean="0">
                <a:solidFill>
                  <a:srgbClr val="C00000"/>
                </a:solidFill>
              </a:rPr>
              <a:t>instance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" y="1210453"/>
            <a:ext cx="8588829" cy="769909"/>
          </a:xfrm>
        </p:spPr>
        <p:txBody>
          <a:bodyPr>
            <a:noAutofit/>
          </a:bodyPr>
          <a:lstStyle/>
          <a:p>
            <a:r>
              <a:rPr lang="en-US" sz="2800" dirty="0" smtClean="0"/>
              <a:t>High-level SDN Programming Abstraction: Magellan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1151171" y="2637716"/>
            <a:ext cx="4050976" cy="2649104"/>
            <a:chOff x="5308600" y="4744155"/>
            <a:chExt cx="2720621" cy="14718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8600" y="4744155"/>
              <a:ext cx="2720621" cy="1471812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 bwMode="auto">
            <a:xfrm>
              <a:off x="5308600" y="4744155"/>
              <a:ext cx="378177" cy="2511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7" name="Freeform 6"/>
            <p:cNvSpPr/>
            <p:nvPr/>
          </p:nvSpPr>
          <p:spPr>
            <a:xfrm>
              <a:off x="5686777" y="5039528"/>
              <a:ext cx="1707444" cy="959556"/>
            </a:xfrm>
            <a:custGeom>
              <a:avLst/>
              <a:gdLst>
                <a:gd name="connsiteX0" fmla="*/ 0 w 1707444"/>
                <a:gd name="connsiteY0" fmla="*/ 0 h 959556"/>
                <a:gd name="connsiteX1" fmla="*/ 324555 w 1707444"/>
                <a:gd name="connsiteY1" fmla="*/ 395111 h 959556"/>
                <a:gd name="connsiteX2" fmla="*/ 1270000 w 1707444"/>
                <a:gd name="connsiteY2" fmla="*/ 522111 h 959556"/>
                <a:gd name="connsiteX3" fmla="*/ 1707444 w 1707444"/>
                <a:gd name="connsiteY3" fmla="*/ 959556 h 9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7444" h="959556">
                  <a:moveTo>
                    <a:pt x="0" y="0"/>
                  </a:moveTo>
                  <a:cubicBezTo>
                    <a:pt x="56444" y="154046"/>
                    <a:pt x="112888" y="308093"/>
                    <a:pt x="324555" y="395111"/>
                  </a:cubicBezTo>
                  <a:cubicBezTo>
                    <a:pt x="536222" y="482130"/>
                    <a:pt x="1039519" y="428037"/>
                    <a:pt x="1270000" y="522111"/>
                  </a:cubicBezTo>
                  <a:cubicBezTo>
                    <a:pt x="1500481" y="616185"/>
                    <a:pt x="1707444" y="959556"/>
                    <a:pt x="1707444" y="959556"/>
                  </a:cubicBezTo>
                </a:path>
              </a:pathLst>
            </a:custGeom>
            <a:ln w="28575" cmpd="sng">
              <a:solidFill>
                <a:srgbClr val="4F81BD"/>
              </a:solidFill>
              <a:tailEnd type="triangle" w="lg" len="lg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2215379"/>
            <a:ext cx="2006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0" dirty="0" smtClean="0"/>
              <a:t>onsider</a:t>
            </a:r>
            <a:br>
              <a:rPr lang="en-US" sz="2400" baseline="0" dirty="0" smtClean="0"/>
            </a:br>
            <a:r>
              <a:rPr lang="en-US" sz="2400" baseline="0" dirty="0" smtClean="0"/>
              <a:t>each </a:t>
            </a:r>
            <a:r>
              <a:rPr lang="en-US" sz="2400" baseline="0" dirty="0" err="1" smtClean="0"/>
              <a:t>pkt</a:t>
            </a:r>
            <a:r>
              <a:rPr lang="en-US" sz="2400" baseline="0" dirty="0" smtClean="0"/>
              <a:t/>
            </a:r>
            <a:br>
              <a:rPr lang="en-US" sz="2400" baseline="0" dirty="0" smtClean="0"/>
            </a:br>
            <a:r>
              <a:rPr lang="en-US" sz="2400" baseline="0" dirty="0" smtClean="0"/>
              <a:t>as a </a:t>
            </a:r>
            <a:r>
              <a:rPr lang="en-US" sz="2400" baseline="0" dirty="0" smtClean="0">
                <a:solidFill>
                  <a:srgbClr val="FF0000"/>
                </a:solidFill>
              </a:rPr>
              <a:t>request</a:t>
            </a:r>
            <a:endParaRPr lang="en-US" sz="2400" baseline="0" dirty="0"/>
          </a:p>
        </p:txBody>
      </p:sp>
      <p:sp>
        <p:nvSpPr>
          <p:cNvPr id="9" name="Rectangle 8"/>
          <p:cNvSpPr/>
          <p:nvPr/>
        </p:nvSpPr>
        <p:spPr>
          <a:xfrm>
            <a:off x="5202148" y="3624385"/>
            <a:ext cx="39418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as a </a:t>
            </a:r>
            <a:r>
              <a:rPr lang="en-US" sz="2000" baseline="0" dirty="0" smtClean="0">
                <a:solidFill>
                  <a:srgbClr val="FF0000"/>
                </a:solidFill>
              </a:rPr>
              <a:t>single virtual server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02148" y="4764104"/>
            <a:ext cx="39418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functions (</a:t>
            </a:r>
            <a:r>
              <a:rPr lang="en-US" sz="2000" b="1" i="1" baseline="0" dirty="0" smtClean="0">
                <a:solidFill>
                  <a:srgbClr val="C00000"/>
                </a:solidFill>
              </a:rPr>
              <a:t>logically</a:t>
            </a:r>
            <a:r>
              <a:rPr lang="en-US" sz="2000" baseline="0" dirty="0" smtClean="0"/>
              <a:t>) </a:t>
            </a:r>
            <a:r>
              <a:rPr lang="en-US" sz="2000" baseline="0" dirty="0" smtClean="0">
                <a:solidFill>
                  <a:srgbClr val="FF0000"/>
                </a:solidFill>
              </a:rPr>
              <a:t>invoked on each new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pkt</a:t>
            </a:r>
            <a:r>
              <a:rPr lang="en-US" sz="2000" baseline="0" dirty="0" smtClean="0"/>
              <a:t>, returning how net handles that request</a:t>
            </a:r>
            <a:endParaRPr lang="en-US" sz="2000" baseline="0" dirty="0"/>
          </a:p>
        </p:txBody>
      </p:sp>
      <p:sp>
        <p:nvSpPr>
          <p:cNvPr id="11" name="Rectangle 10"/>
          <p:cNvSpPr/>
          <p:nvPr/>
        </p:nvSpPr>
        <p:spPr>
          <a:xfrm>
            <a:off x="5202148" y="4024420"/>
            <a:ext cx="361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Network functions expressed in </a:t>
            </a:r>
            <a:r>
              <a:rPr lang="en-US" sz="2000" baseline="0" dirty="0" smtClean="0">
                <a:solidFill>
                  <a:srgbClr val="FF0000"/>
                </a:solidFill>
              </a:rPr>
              <a:t>general purpose language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02148" y="5729235"/>
            <a:ext cx="361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0" dirty="0" smtClean="0"/>
              <a:t>- </a:t>
            </a:r>
            <a:r>
              <a:rPr lang="en-US" sz="2000" baseline="0" dirty="0" smtClean="0">
                <a:solidFill>
                  <a:srgbClr val="FF0000"/>
                </a:solidFill>
              </a:rPr>
              <a:t>Realization of return</a:t>
            </a:r>
            <a:r>
              <a:rPr lang="en-US" sz="2000" dirty="0" smtClean="0">
                <a:solidFill>
                  <a:srgbClr val="FF0000"/>
                </a:solidFill>
              </a:rPr>
              <a:t> is opaque</a:t>
            </a:r>
            <a:r>
              <a:rPr lang="en-US" sz="2000" dirty="0" smtClean="0"/>
              <a:t>, computed by system</a:t>
            </a:r>
            <a:endParaRPr lang="en-US" sz="2000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2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/>
              <a:t>Example Magellan </a:t>
            </a: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489858" y="2073729"/>
            <a:ext cx="8392885" cy="4296101"/>
          </a:xfrm>
          <a:prstGeom prst="rect">
            <a:avLst/>
          </a:prstGeom>
          <a:noFill/>
          <a:ln w="12700" cap="flat">
            <a:solidFill>
              <a:srgbClr val="660066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void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f(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Packet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p)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solidFill>
                  <a:srgbClr val="FFFFFF"/>
                </a:solidFill>
                <a:latin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 !</a:t>
            </a:r>
            <a:r>
              <a:rPr lang="en-US" sz="1600" baseline="0" dirty="0" smtClean="0">
                <a:latin typeface="Menlo Bold" charset="0"/>
                <a:cs typeface="Menlo Bold" charset="0"/>
                <a:sym typeface="Menlo Bold" charset="0"/>
              </a:rPr>
              <a:t>permit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smtClean="0">
                <a:solidFill>
                  <a:srgbClr val="786DC4"/>
                </a:solidFill>
                <a:latin typeface="Menlo Regular" charset="0"/>
                <a:cs typeface="Menlo Regular" charset="0"/>
                <a:sym typeface="Menlo Regular" charset="0"/>
              </a:rPr>
              <a:t>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) )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p.route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= null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;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else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sedp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p.ip.</a:t>
            </a:r>
            <a:r>
              <a:rPr lang="en-US" sz="1600" dirty="0" err="1" smtClean="0">
                <a:latin typeface="Menlo Bold" charset="0"/>
                <a:cs typeface="Menlo Bold" charset="0"/>
                <a:sym typeface="Menlo Bold" charset="0"/>
              </a:rPr>
              <a:t>ip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Src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)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>
                <a:latin typeface="Menlo Bold" charset="0"/>
                <a:cs typeface="Menlo Bold" charset="0"/>
                <a:sym typeface="Menlo Bold" charset="0"/>
              </a:rPr>
              <a:t>EndpointProp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dedp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hostTable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p.ip.</a:t>
            </a:r>
            <a:r>
              <a:rPr lang="en-US" sz="1600" dirty="0" err="1" smtClean="0">
                <a:latin typeface="Menlo Bold" charset="0"/>
                <a:cs typeface="Menlo Bold" charset="0"/>
                <a:sym typeface="Menlo Bold" charset="0"/>
              </a:rPr>
              <a:t>ip</a:t>
            </a:r>
            <a:r>
              <a:rPr lang="en-US" sz="1600" baseline="0" dirty="0" err="1" smtClean="0">
                <a:latin typeface="Menlo Bold" charset="0"/>
                <a:cs typeface="Menlo Bold" charset="0"/>
                <a:sym typeface="Menlo Bold" charset="0"/>
              </a:rPr>
              <a:t>Dst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());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int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      rate =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p.te.</a:t>
            </a:r>
            <a:r>
              <a:rPr lang="en-US" sz="1600" b="1" dirty="0" err="1" smtClean="0">
                <a:latin typeface="Menlo Regular" charset="0"/>
                <a:cs typeface="Menlo Regular" charset="0"/>
                <a:sym typeface="Menlo Regular" charset="0"/>
              </a:rPr>
              <a:t>vRate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(); // custom protocol</a:t>
            </a:r>
            <a:b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</a:b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routingAlg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sedp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dedp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, rate);</a:t>
            </a: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p.route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qr.route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;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p.vrate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=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qr.rate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; 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}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}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routingAlg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s,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EndpointProp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d,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int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r) {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  </a:t>
            </a:r>
            <a:r>
              <a:rPr lang="en-US" sz="1600" baseline="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if</a:t>
            </a: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 </a:t>
            </a:r>
            <a:r>
              <a:rPr lang="en-US" sz="1600" baseline="0" dirty="0" err="1" smtClean="0">
                <a:latin typeface="Menlo Regular" charset="0"/>
                <a:cs typeface="Menlo Regular" charset="0"/>
                <a:sym typeface="Menlo Regular" charset="0"/>
              </a:rPr>
              <a:t>allowedRate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s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,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 d) &lt; r )        //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authorization</a:t>
            </a:r>
            <a:endParaRPr lang="en-US" sz="1600" baseline="0" dirty="0" smtClean="0">
              <a:latin typeface="Menlo Regular" charset="0"/>
              <a:cs typeface="Menlo Regular" charset="0"/>
              <a:sym typeface="Menlo Regular" charset="0"/>
            </a:endParaRP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   r = </a:t>
            </a:r>
            <a:r>
              <a:rPr lang="en-US" sz="1600" dirty="0" err="1">
                <a:latin typeface="Menlo Regular" charset="0"/>
                <a:cs typeface="Menlo Regular" charset="0"/>
                <a:sym typeface="Menlo Regular" charset="0"/>
              </a:rPr>
              <a:t>allowedRate</a:t>
            </a:r>
            <a:r>
              <a:rPr lang="en-US" sz="1600" dirty="0">
                <a:latin typeface="Menlo Regular" charset="0"/>
                <a:cs typeface="Menlo Regular" charset="0"/>
                <a:sym typeface="Menlo Regular" charset="0"/>
              </a:rPr>
              <a:t>(s, d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smtClean="0">
                <a:solidFill>
                  <a:srgbClr val="B21889"/>
                </a:solidFill>
                <a:latin typeface="Menlo Regular" charset="0"/>
                <a:cs typeface="Menlo Regular" charset="0"/>
                <a:sym typeface="Menlo Regular" charset="0"/>
              </a:rPr>
              <a:t> return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 </a:t>
            </a:r>
            <a:r>
              <a:rPr lang="en-US" sz="1600" dirty="0" err="1" smtClean="0">
                <a:latin typeface="Menlo Regular" charset="0"/>
                <a:cs typeface="Menlo Regular" charset="0"/>
                <a:sym typeface="Menlo Regular" charset="0"/>
              </a:rPr>
              <a:t>QoSRouting</a:t>
            </a:r>
            <a:r>
              <a:rPr lang="en-US" sz="1600" dirty="0" smtClean="0">
                <a:latin typeface="Menlo Regular" charset="0"/>
                <a:cs typeface="Menlo Regular" charset="0"/>
                <a:sym typeface="Menlo Regular" charset="0"/>
              </a:rPr>
              <a:t>(</a:t>
            </a: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s, d, r);</a:t>
            </a:r>
          </a:p>
          <a:p>
            <a:pPr marL="342900" indent="-342900">
              <a:buFont typeface="+mj-lt"/>
              <a:buAutoNum type="arabicPeriod"/>
              <a:tabLst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  <a:tab pos="211027" algn="l"/>
              </a:tabLst>
            </a:pPr>
            <a:r>
              <a:rPr lang="en-US" sz="1600" baseline="0" dirty="0" smtClean="0">
                <a:latin typeface="Menlo Regular" charset="0"/>
                <a:cs typeface="Menlo Regular" charset="0"/>
                <a:sym typeface="Menlo Regular" charset="0"/>
              </a:rPr>
              <a:t>}</a:t>
            </a:r>
            <a:endParaRPr lang="en-US" sz="1600" baseline="0" dirty="0">
              <a:latin typeface="Menlo Regular" charset="0"/>
              <a:cs typeface="Menlo Regular" charset="0"/>
              <a:sym typeface="Menlo Regular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4181273" y="161496"/>
            <a:ext cx="1958270" cy="1016300"/>
          </a:xfrm>
          <a:prstGeom prst="wedgeRoundRectCallout">
            <a:avLst>
              <a:gd name="adj1" fmla="val -130290"/>
              <a:gd name="adj2" fmla="val 1599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Per-packet programming model</a:t>
            </a:r>
            <a:endParaRPr lang="en-US" sz="20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515100" y="1845033"/>
            <a:ext cx="2171700" cy="1016300"/>
          </a:xfrm>
          <a:prstGeom prst="wedgeRoundRectCallout">
            <a:avLst>
              <a:gd name="adj1" fmla="val -126121"/>
              <a:gd name="adj2" fmla="val 111755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Standard+Custom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protocols</a:t>
            </a:r>
            <a:endParaRPr lang="en-US" sz="20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596743" y="4100428"/>
            <a:ext cx="2171700" cy="1016300"/>
          </a:xfrm>
          <a:prstGeom prst="wedgeRoundRectCallout">
            <a:avLst>
              <a:gd name="adj1" fmla="val -78001"/>
              <a:gd name="adj2" fmla="val -296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Meta header to control cross layers</a:t>
            </a:r>
            <a:endParaRPr lang="en-US" sz="20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053693" y="5673414"/>
            <a:ext cx="3094264" cy="1016300"/>
          </a:xfrm>
          <a:prstGeom prst="wedgeRoundRectCallout">
            <a:avLst>
              <a:gd name="adj1" fmla="val -138151"/>
              <a:gd name="adj2" fmla="val -174232"/>
              <a:gd name="adj3" fmla="val 16667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Unspecified realization: Source-routing, compile, </a:t>
            </a:r>
            <a:r>
              <a:rPr lang="en-US" sz="2000" smtClean="0"/>
              <a:t>or on-demand </a:t>
            </a:r>
            <a:r>
              <a:rPr lang="en-US" sz="2000" dirty="0" smtClean="0"/>
              <a:t>at switches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27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010"/>
            <a:ext cx="8229600" cy="4363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has been substantial progress in the development of a systematic framework of SDN programming abstractions, e.g., </a:t>
            </a:r>
          </a:p>
          <a:p>
            <a:pPr lvl="1"/>
            <a:r>
              <a:rPr lang="en-US" dirty="0" smtClean="0"/>
              <a:t>protocol oblivious programming</a:t>
            </a:r>
          </a:p>
          <a:p>
            <a:pPr lvl="1"/>
            <a:r>
              <a:rPr lang="en-US" dirty="0" smtClean="0"/>
              <a:t>high-level SDN programming allowing flexible, high-level, proactive/on-demand </a:t>
            </a:r>
            <a:r>
              <a:rPr lang="en-US" dirty="0" smtClean="0"/>
              <a:t>control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Tactical Edge Networks should consider leveraging the progress, to add flexibility, improve efficiency, and simplify control programming.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Position Statement (I)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77796"/>
            <a:ext cx="8229600" cy="606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Key Barrier</a:t>
            </a:r>
            <a:endParaRPr lang="en-US" sz="3200" dirty="0"/>
          </a:p>
        </p:txBody>
      </p:sp>
      <p:sp>
        <p:nvSpPr>
          <p:cNvPr id="32" name="Rounded Rectangular Callout 31"/>
          <p:cNvSpPr/>
          <p:nvPr/>
        </p:nvSpPr>
        <p:spPr>
          <a:xfrm>
            <a:off x="6025243" y="3500928"/>
            <a:ext cx="2841171" cy="1016300"/>
          </a:xfrm>
          <a:prstGeom prst="wedgeRoundRectCallout">
            <a:avLst>
              <a:gd name="adj1" fmla="val -102521"/>
              <a:gd name="adj2" fmla="val 895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Control-Resource  </a:t>
            </a:r>
            <a:r>
              <a:rPr lang="en-US" sz="2000" smtClean="0"/>
              <a:t>(CR) Channel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Capacity vs Demand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99858" y="4458527"/>
            <a:ext cx="5505427" cy="1824726"/>
            <a:chOff x="1550872" y="4393213"/>
            <a:chExt cx="5505427" cy="1824726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0872" y="4393213"/>
              <a:ext cx="5505427" cy="1824726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615130" y="4705411"/>
              <a:ext cx="3638175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Tactical </a:t>
              </a:r>
              <a:r>
                <a:rPr lang="en-US" sz="2400" dirty="0" err="1" smtClean="0"/>
                <a:t>EdgeNet</a:t>
              </a:r>
              <a:r>
                <a:rPr lang="en-US" sz="2400" dirty="0" smtClean="0"/>
                <a:t> Resources </a:t>
              </a:r>
              <a:br>
                <a:rPr lang="en-US" sz="2400" dirty="0" smtClean="0"/>
              </a:br>
              <a:r>
                <a:rPr lang="en-US" sz="2400" dirty="0" smtClean="0"/>
                <a:t>(Network and </a:t>
              </a:r>
              <a:r>
                <a:rPr lang="en-US" sz="2400" dirty="0" err="1" smtClean="0"/>
                <a:t>Endhost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Devices)</a:t>
              </a:r>
              <a:endParaRPr lang="en-US" sz="2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88413" y="2243628"/>
            <a:ext cx="5505427" cy="1257300"/>
            <a:chOff x="1550872" y="4393213"/>
            <a:chExt cx="5505427" cy="182472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0872" y="4393213"/>
              <a:ext cx="5505427" cy="1824726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3369516" y="4995989"/>
              <a:ext cx="18681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Control Plane</a:t>
              </a:r>
              <a:endParaRPr lang="en-US" sz="2400" dirty="0"/>
            </a:p>
          </p:txBody>
        </p:sp>
      </p:grpSp>
      <p:sp>
        <p:nvSpPr>
          <p:cNvPr id="23" name="Up-Down Arrow 22"/>
          <p:cNvSpPr/>
          <p:nvPr/>
        </p:nvSpPr>
        <p:spPr>
          <a:xfrm>
            <a:off x="4110255" y="3469657"/>
            <a:ext cx="461745" cy="111867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524</Words>
  <Application>Microsoft Macintosh PowerPoint</Application>
  <PresentationFormat>On-screen Show (4:3)</PresentationFormat>
  <Paragraphs>153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Calibri</vt:lpstr>
      <vt:lpstr>Consolas</vt:lpstr>
      <vt:lpstr>DengXian</vt:lpstr>
      <vt:lpstr>Mangal</vt:lpstr>
      <vt:lpstr>Menlo Bold</vt:lpstr>
      <vt:lpstr>Menlo Regular</vt:lpstr>
      <vt:lpstr>ＭＳ Ｐゴシック</vt:lpstr>
      <vt:lpstr>微软雅黑</vt:lpstr>
      <vt:lpstr>Arial</vt:lpstr>
      <vt:lpstr>Office Theme</vt:lpstr>
      <vt:lpstr>PowerPoint Presentation</vt:lpstr>
      <vt:lpstr>What is SDN?</vt:lpstr>
      <vt:lpstr>A More General View of SDN:  Programmable Networks</vt:lpstr>
      <vt:lpstr>SDN Progress as Programmability Progress</vt:lpstr>
      <vt:lpstr>High-level SDN Programming Abstraction: Function Store</vt:lpstr>
      <vt:lpstr>High-level SDN Programming Abstraction: Magellan</vt:lpstr>
      <vt:lpstr>Example Magellan Program</vt:lpstr>
      <vt:lpstr>Position Statement (I)</vt:lpstr>
      <vt:lpstr>Key Barrier</vt:lpstr>
      <vt:lpstr>Potential Way Forward: CR Channel-Adaptive Control and Programming</vt:lpstr>
      <vt:lpstr>Position Statement (II)</vt:lpstr>
      <vt:lpstr>Backup Slides</vt:lpstr>
      <vt:lpstr>Why Logically Centralized Control?</vt:lpstr>
      <vt:lpstr>Data Path Abstraction (OpenFlow)</vt:lpstr>
      <vt:lpstr>Data Store Abstraction (YANG)</vt:lpstr>
      <vt:lpstr>Magellan Program to Command and Control</vt:lpstr>
      <vt:lpstr>Network Forwarding as Caching Lookup</vt:lpstr>
    </vt:vector>
  </TitlesOfParts>
  <Company>Alliant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Info</dc:creator>
  <cp:lastModifiedBy>Richard Yang</cp:lastModifiedBy>
  <cp:revision>100</cp:revision>
  <dcterms:created xsi:type="dcterms:W3CDTF">2016-07-18T19:26:23Z</dcterms:created>
  <dcterms:modified xsi:type="dcterms:W3CDTF">2016-11-01T21:22:21Z</dcterms:modified>
</cp:coreProperties>
</file>